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
      <p:font typeface="Now" charset="1" panose="00000500000000000000"/>
      <p:regular r:id="rId14"/>
    </p:embeddedFont>
    <p:embeddedFont>
      <p:font typeface="Now Bold" charset="1" panose="000006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1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1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7.png" Type="http://schemas.openxmlformats.org/officeDocument/2006/relationships/image"/><Relationship Id="rId4" Target="../media/image1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748720" y="5952874"/>
            <a:ext cx="6978155" cy="5693116"/>
          </a:xfrm>
          <a:prstGeom prst="rect">
            <a:avLst/>
          </a:prstGeom>
        </p:spPr>
        <p:txBody>
          <a:bodyPr anchor="t" rtlCol="false" tIns="0" lIns="0" bIns="0" rIns="0">
            <a:spAutoFit/>
          </a:bodyPr>
          <a:lstStyle/>
          <a:p>
            <a:pPr>
              <a:lnSpc>
                <a:spcPts val="22191"/>
              </a:lnSpc>
            </a:pPr>
            <a:r>
              <a:rPr lang="en-US" sz="20173">
                <a:solidFill>
                  <a:srgbClr val="FFFFFF"/>
                </a:solidFill>
                <a:latin typeface="Poppins Medium Bold"/>
              </a:rPr>
              <a:t>PILAS</a:t>
            </a:r>
          </a:p>
          <a:p>
            <a:pPr>
              <a:lnSpc>
                <a:spcPts val="22191"/>
              </a:lnSpc>
            </a:pPr>
          </a:p>
        </p:txBody>
      </p:sp>
      <p:pic>
        <p:nvPicPr>
          <p:cNvPr name="Picture 3" id="3"/>
          <p:cNvPicPr>
            <a:picLocks noChangeAspect="true"/>
          </p:cNvPicPr>
          <p:nvPr/>
        </p:nvPicPr>
        <p:blipFill>
          <a:blip r:embed="rId2"/>
          <a:srcRect l="0" t="0" r="0" b="0"/>
          <a:stretch>
            <a:fillRect/>
          </a:stretch>
        </p:blipFill>
        <p:spPr>
          <a:xfrm flipH="false" flipV="false" rot="0">
            <a:off x="-1424850" y="1028700"/>
            <a:ext cx="3586584" cy="2976864"/>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2064782" y="746833"/>
            <a:ext cx="5194518" cy="8793335"/>
          </a:xfrm>
          <a:prstGeom prst="rect">
            <a:avLst/>
          </a:prstGeom>
        </p:spPr>
      </p:pic>
      <p:sp>
        <p:nvSpPr>
          <p:cNvPr name="TextBox 5" id="5"/>
          <p:cNvSpPr txBox="true"/>
          <p:nvPr/>
        </p:nvSpPr>
        <p:spPr>
          <a:xfrm rot="0">
            <a:off x="940995" y="5305174"/>
            <a:ext cx="8203005" cy="457200"/>
          </a:xfrm>
          <a:prstGeom prst="rect">
            <a:avLst/>
          </a:prstGeom>
        </p:spPr>
        <p:txBody>
          <a:bodyPr anchor="t" rtlCol="false" tIns="0" lIns="0" bIns="0" rIns="0">
            <a:spAutoFit/>
          </a:bodyPr>
          <a:lstStyle/>
          <a:p>
            <a:pPr>
              <a:lnSpc>
                <a:spcPts val="3656"/>
              </a:lnSpc>
            </a:pPr>
            <a:r>
              <a:rPr lang="en-US" sz="3047" spc="740">
                <a:solidFill>
                  <a:srgbClr val="FFFFFF"/>
                </a:solidFill>
                <a:latin typeface="Now Bold"/>
              </a:rPr>
              <a:t>ESTRUCTURA DE DATOS</a:t>
            </a:r>
          </a:p>
        </p:txBody>
      </p:sp>
      <p:sp>
        <p:nvSpPr>
          <p:cNvPr name="TextBox 6" id="6"/>
          <p:cNvSpPr txBox="true"/>
          <p:nvPr/>
        </p:nvSpPr>
        <p:spPr>
          <a:xfrm rot="0">
            <a:off x="748720" y="9479075"/>
            <a:ext cx="7540621" cy="371475"/>
          </a:xfrm>
          <a:prstGeom prst="rect">
            <a:avLst/>
          </a:prstGeom>
        </p:spPr>
        <p:txBody>
          <a:bodyPr anchor="t" rtlCol="false" tIns="0" lIns="0" bIns="0" rIns="0">
            <a:spAutoFit/>
          </a:bodyPr>
          <a:lstStyle/>
          <a:p>
            <a:pPr>
              <a:lnSpc>
                <a:spcPts val="2999"/>
              </a:lnSpc>
            </a:pPr>
            <a:r>
              <a:rPr lang="en-US" sz="2499" spc="607">
                <a:solidFill>
                  <a:srgbClr val="FFFFFF"/>
                </a:solidFill>
                <a:latin typeface="Now"/>
              </a:rPr>
              <a:t>2023 - ROMARIO TOLA QUISPE</a:t>
            </a:r>
          </a:p>
        </p:txBody>
      </p:sp>
      <p:pic>
        <p:nvPicPr>
          <p:cNvPr name="Picture 7" id="7"/>
          <p:cNvPicPr>
            <a:picLocks noChangeAspect="true"/>
          </p:cNvPicPr>
          <p:nvPr/>
        </p:nvPicPr>
        <p:blipFill>
          <a:blip r:embed="rId4"/>
          <a:srcRect l="0" t="0" r="0" b="0"/>
          <a:stretch>
            <a:fillRect/>
          </a:stretch>
        </p:blipFill>
        <p:spPr>
          <a:xfrm flipH="true" flipV="true" rot="0">
            <a:off x="3906067" y="-3119611"/>
            <a:ext cx="7641615" cy="5845836"/>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11427918" cy="2456794"/>
          </a:xfrm>
          <a:prstGeom prst="rect">
            <a:avLst/>
          </a:prstGeom>
        </p:spPr>
        <p:txBody>
          <a:bodyPr anchor="t" rtlCol="false" tIns="0" lIns="0" bIns="0" rIns="0">
            <a:spAutoFit/>
          </a:bodyPr>
          <a:lstStyle/>
          <a:p>
            <a:pPr>
              <a:lnSpc>
                <a:spcPts val="9672"/>
              </a:lnSpc>
            </a:pPr>
            <a:r>
              <a:rPr lang="en-US" sz="8060">
                <a:solidFill>
                  <a:srgbClr val="FFFFFF"/>
                </a:solidFill>
                <a:latin typeface="Poppins Medium Bold"/>
              </a:rPr>
              <a:t>7. ¿Qué es MAX en una PILA?</a:t>
            </a:r>
          </a:p>
        </p:txBody>
      </p:sp>
      <p:pic>
        <p:nvPicPr>
          <p:cNvPr name="Picture 3" id="3"/>
          <p:cNvPicPr>
            <a:picLocks noChangeAspect="true"/>
          </p:cNvPicPr>
          <p:nvPr/>
        </p:nvPicPr>
        <p:blipFill>
          <a:blip r:embed="rId2"/>
          <a:srcRect l="0" t="0" r="0" b="0"/>
          <a:stretch>
            <a:fillRect/>
          </a:stretch>
        </p:blipFill>
        <p:spPr>
          <a:xfrm flipH="false" flipV="false" rot="0">
            <a:off x="12163308" y="-1991970"/>
            <a:ext cx="7160084" cy="5477464"/>
          </a:xfrm>
          <a:prstGeom prst="rect">
            <a:avLst/>
          </a:prstGeom>
        </p:spPr>
      </p:pic>
      <p:pic>
        <p:nvPicPr>
          <p:cNvPr name="Picture 4" id="4"/>
          <p:cNvPicPr>
            <a:picLocks noChangeAspect="true"/>
          </p:cNvPicPr>
          <p:nvPr/>
        </p:nvPicPr>
        <p:blipFill>
          <a:blip r:embed="rId3"/>
          <a:srcRect l="0" t="0" r="0" b="0"/>
          <a:stretch>
            <a:fillRect/>
          </a:stretch>
        </p:blipFill>
        <p:spPr>
          <a:xfrm flipH="true" flipV="false" rot="-7698346">
            <a:off x="-973004" y="8481588"/>
            <a:ext cx="2866797" cy="2955461"/>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0562475" y="2585909"/>
            <a:ext cx="6400441" cy="7119029"/>
          </a:xfrm>
          <a:prstGeom prst="rect">
            <a:avLst/>
          </a:prstGeom>
        </p:spPr>
      </p:pic>
      <p:sp>
        <p:nvSpPr>
          <p:cNvPr name="TextBox 6" id="6"/>
          <p:cNvSpPr txBox="true"/>
          <p:nvPr/>
        </p:nvSpPr>
        <p:spPr>
          <a:xfrm rot="0">
            <a:off x="1028700" y="3818862"/>
            <a:ext cx="8344297" cy="4595974"/>
          </a:xfrm>
          <a:prstGeom prst="rect">
            <a:avLst/>
          </a:prstGeom>
        </p:spPr>
        <p:txBody>
          <a:bodyPr anchor="t" rtlCol="false" tIns="0" lIns="0" bIns="0" rIns="0">
            <a:spAutoFit/>
          </a:bodyPr>
          <a:lstStyle/>
          <a:p>
            <a:pPr>
              <a:lnSpc>
                <a:spcPts val="4548"/>
              </a:lnSpc>
            </a:pPr>
            <a:r>
              <a:rPr lang="en-US" sz="3248">
                <a:solidFill>
                  <a:srgbClr val="FFFFFF"/>
                </a:solidFill>
                <a:latin typeface="Poppins Light"/>
              </a:rPr>
              <a:t>Se refiere al tamaño máximo que puede alcanzar la pila. En algunos lenguajes de programación, se establece un tamaño máximo predefinido para las pilas, lo que significa que si se intenta agregar más elementos de los que la pila puede manejar, se producirá un desbordamiento o error de pila.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580042" y="4422733"/>
            <a:ext cx="7160084" cy="5477464"/>
          </a:xfrm>
          <a:prstGeom prst="rect">
            <a:avLst/>
          </a:prstGeom>
        </p:spPr>
      </p:pic>
      <p:pic>
        <p:nvPicPr>
          <p:cNvPr name="Picture 3" id="3"/>
          <p:cNvPicPr>
            <a:picLocks noChangeAspect="true"/>
          </p:cNvPicPr>
          <p:nvPr/>
        </p:nvPicPr>
        <p:blipFill>
          <a:blip r:embed="rId3"/>
          <a:srcRect l="0" t="0" r="0" b="0"/>
          <a:stretch>
            <a:fillRect/>
          </a:stretch>
        </p:blipFill>
        <p:spPr>
          <a:xfrm flipH="true" flipV="false" rot="-7698346">
            <a:off x="15285459" y="7446959"/>
            <a:ext cx="2866797" cy="2955461"/>
          </a:xfrm>
          <a:prstGeom prst="rect">
            <a:avLst/>
          </a:prstGeom>
        </p:spPr>
      </p:pic>
      <p:pic>
        <p:nvPicPr>
          <p:cNvPr name="Picture 4" id="4"/>
          <p:cNvPicPr>
            <a:picLocks noChangeAspect="true"/>
          </p:cNvPicPr>
          <p:nvPr/>
        </p:nvPicPr>
        <p:blipFill>
          <a:blip r:embed="rId4"/>
          <a:srcRect l="25476" t="48449" r="57625" b="27307"/>
          <a:stretch>
            <a:fillRect/>
          </a:stretch>
        </p:blipFill>
        <p:spPr>
          <a:xfrm flipH="false" flipV="false" rot="0">
            <a:off x="10365190" y="3440882"/>
            <a:ext cx="6601000" cy="5347827"/>
          </a:xfrm>
          <a:prstGeom prst="rect">
            <a:avLst/>
          </a:prstGeom>
        </p:spPr>
      </p:pic>
      <p:sp>
        <p:nvSpPr>
          <p:cNvPr name="TextBox 5" id="5"/>
          <p:cNvSpPr txBox="true"/>
          <p:nvPr/>
        </p:nvSpPr>
        <p:spPr>
          <a:xfrm rot="0">
            <a:off x="1017395" y="1038225"/>
            <a:ext cx="13653364" cy="1637014"/>
          </a:xfrm>
          <a:prstGeom prst="rect">
            <a:avLst/>
          </a:prstGeom>
        </p:spPr>
        <p:txBody>
          <a:bodyPr anchor="t" rtlCol="false" tIns="0" lIns="0" bIns="0" rIns="0">
            <a:spAutoFit/>
          </a:bodyPr>
          <a:lstStyle/>
          <a:p>
            <a:pPr>
              <a:lnSpc>
                <a:spcPts val="6482"/>
              </a:lnSpc>
            </a:pPr>
            <a:r>
              <a:rPr lang="en-US" sz="5402">
                <a:solidFill>
                  <a:srgbClr val="FFFFFF"/>
                </a:solidFill>
                <a:latin typeface="Poppins Medium Bold"/>
              </a:rPr>
              <a:t>8. ¿A que se refiere los métodos esVacia() y esLLena() en una PILA?</a:t>
            </a:r>
          </a:p>
        </p:txBody>
      </p:sp>
      <p:pic>
        <p:nvPicPr>
          <p:cNvPr name="Picture 6" id="6"/>
          <p:cNvPicPr>
            <a:picLocks noChangeAspect="true"/>
          </p:cNvPicPr>
          <p:nvPr/>
        </p:nvPicPr>
        <p:blipFill>
          <a:blip r:embed="rId4"/>
          <a:srcRect l="25680" t="22951" r="58453" b="53852"/>
          <a:stretch>
            <a:fillRect/>
          </a:stretch>
        </p:blipFill>
        <p:spPr>
          <a:xfrm flipH="false" flipV="false" rot="0">
            <a:off x="1781426" y="3304902"/>
            <a:ext cx="6806989" cy="5619788"/>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136711" y="5608944"/>
            <a:ext cx="5172523" cy="395698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479821">
            <a:off x="15757203" y="7815276"/>
            <a:ext cx="3477167" cy="2886049"/>
          </a:xfrm>
          <a:prstGeom prst="rect">
            <a:avLst/>
          </a:prstGeom>
        </p:spPr>
      </p:pic>
      <p:sp>
        <p:nvSpPr>
          <p:cNvPr name="TextBox 4" id="4"/>
          <p:cNvSpPr txBox="true"/>
          <p:nvPr/>
        </p:nvSpPr>
        <p:spPr>
          <a:xfrm rot="0">
            <a:off x="1028700" y="778759"/>
            <a:ext cx="14171401" cy="1685925"/>
          </a:xfrm>
          <a:prstGeom prst="rect">
            <a:avLst/>
          </a:prstGeom>
        </p:spPr>
        <p:txBody>
          <a:bodyPr anchor="t" rtlCol="false" tIns="0" lIns="0" bIns="0" rIns="0">
            <a:spAutoFit/>
          </a:bodyPr>
          <a:lstStyle/>
          <a:p>
            <a:pPr algn="ctr">
              <a:lnSpc>
                <a:spcPts val="6611"/>
              </a:lnSpc>
            </a:pPr>
            <a:r>
              <a:rPr lang="en-US" sz="5509">
                <a:solidFill>
                  <a:srgbClr val="FFFFFF"/>
                </a:solidFill>
                <a:latin typeface="Poppins Medium Bold"/>
              </a:rPr>
              <a:t>9. ¿Qué son los métodos estáticos en JAVA?</a:t>
            </a:r>
          </a:p>
        </p:txBody>
      </p:sp>
      <p:sp>
        <p:nvSpPr>
          <p:cNvPr name="TextBox 5" id="5"/>
          <p:cNvSpPr txBox="true"/>
          <p:nvPr/>
        </p:nvSpPr>
        <p:spPr>
          <a:xfrm rot="0">
            <a:off x="3378663" y="2987263"/>
            <a:ext cx="11821439" cy="5512367"/>
          </a:xfrm>
          <a:prstGeom prst="rect">
            <a:avLst/>
          </a:prstGeom>
        </p:spPr>
        <p:txBody>
          <a:bodyPr anchor="t" rtlCol="false" tIns="0" lIns="0" bIns="0" rIns="0">
            <a:spAutoFit/>
          </a:bodyPr>
          <a:lstStyle/>
          <a:p>
            <a:pPr algn="just">
              <a:lnSpc>
                <a:spcPts val="6231"/>
              </a:lnSpc>
            </a:pPr>
            <a:r>
              <a:rPr lang="en-US" sz="4450">
                <a:solidFill>
                  <a:srgbClr val="FFFFFF"/>
                </a:solidFill>
                <a:latin typeface="Poppins Light"/>
              </a:rPr>
              <a:t>En Java, los métodos estáticos son aquellos que se definen en una clase y se pueden llamar sin tener que crear una instancia (objeto) de la clase en la que se definen. En otras palabras, un método estático pertenece a la clase en sí y no a una instancia específica de la clase.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646820" y="-663238"/>
            <a:ext cx="3282359" cy="3383875"/>
          </a:xfrm>
          <a:prstGeom prst="rect">
            <a:avLst/>
          </a:prstGeom>
        </p:spPr>
      </p:pic>
      <p:sp>
        <p:nvSpPr>
          <p:cNvPr name="TextBox 3" id="3"/>
          <p:cNvSpPr txBox="true"/>
          <p:nvPr/>
        </p:nvSpPr>
        <p:spPr>
          <a:xfrm rot="0">
            <a:off x="673970" y="435706"/>
            <a:ext cx="12667670" cy="2052980"/>
          </a:xfrm>
          <a:prstGeom prst="rect">
            <a:avLst/>
          </a:prstGeom>
        </p:spPr>
        <p:txBody>
          <a:bodyPr anchor="t" rtlCol="false" tIns="0" lIns="0" bIns="0" rIns="0">
            <a:spAutoFit/>
          </a:bodyPr>
          <a:lstStyle/>
          <a:p>
            <a:pPr>
              <a:lnSpc>
                <a:spcPts val="5403"/>
              </a:lnSpc>
            </a:pPr>
            <a:r>
              <a:rPr lang="en-US" sz="4503">
                <a:solidFill>
                  <a:srgbClr val="FFFFFF"/>
                </a:solidFill>
                <a:latin typeface="Poppins Medium Bold"/>
              </a:rPr>
              <a:t>10.¿A través de un gráfico, muestre los métodos mínimos que debería de tener</a:t>
            </a:r>
          </a:p>
          <a:p>
            <a:pPr>
              <a:lnSpc>
                <a:spcPts val="5403"/>
              </a:lnSpc>
            </a:pPr>
            <a:r>
              <a:rPr lang="en-US" sz="4503">
                <a:solidFill>
                  <a:srgbClr val="FFFFFF"/>
                </a:solidFill>
                <a:latin typeface="Poppins Medium Bold"/>
              </a:rPr>
              <a:t>una PILA?</a:t>
            </a:r>
          </a:p>
        </p:txBody>
      </p:sp>
      <p:pic>
        <p:nvPicPr>
          <p:cNvPr name="Picture 4" id="4"/>
          <p:cNvPicPr>
            <a:picLocks noChangeAspect="true"/>
          </p:cNvPicPr>
          <p:nvPr/>
        </p:nvPicPr>
        <p:blipFill>
          <a:blip r:embed="rId3"/>
          <a:srcRect l="30788" t="16684" r="39002" b="17620"/>
          <a:stretch>
            <a:fillRect/>
          </a:stretch>
        </p:blipFill>
        <p:spPr>
          <a:xfrm flipH="false" flipV="false" rot="0">
            <a:off x="6358809" y="2488686"/>
            <a:ext cx="5570381" cy="6840819"/>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85287" y="1378281"/>
            <a:ext cx="11282989" cy="7081876"/>
          </a:xfrm>
          <a:prstGeom prst="rect">
            <a:avLst/>
          </a:prstGeom>
        </p:spPr>
      </p:pic>
      <p:pic>
        <p:nvPicPr>
          <p:cNvPr name="Picture 3" id="3"/>
          <p:cNvPicPr>
            <a:picLocks noChangeAspect="true"/>
          </p:cNvPicPr>
          <p:nvPr/>
        </p:nvPicPr>
        <p:blipFill>
          <a:blip r:embed="rId3"/>
          <a:srcRect l="30788" t="16684" r="39002" b="17620"/>
          <a:stretch>
            <a:fillRect/>
          </a:stretch>
        </p:blipFill>
        <p:spPr>
          <a:xfrm flipH="false" flipV="false" rot="0">
            <a:off x="14110222" y="2956569"/>
            <a:ext cx="3907124" cy="4798223"/>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2141028" y="4507460"/>
            <a:ext cx="1696442" cy="1696442"/>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4374026" y="2783684"/>
            <a:ext cx="9539948" cy="4305781"/>
          </a:xfrm>
          <a:prstGeom prst="rect">
            <a:avLst/>
          </a:prstGeom>
        </p:spPr>
        <p:txBody>
          <a:bodyPr anchor="t" rtlCol="false" tIns="0" lIns="0" bIns="0" rIns="0">
            <a:spAutoFit/>
          </a:bodyPr>
          <a:lstStyle/>
          <a:p>
            <a:pPr algn="ctr">
              <a:lnSpc>
                <a:spcPts val="16951"/>
              </a:lnSpc>
            </a:pPr>
            <a:r>
              <a:rPr lang="en-US" sz="14126">
                <a:solidFill>
                  <a:srgbClr val="FFFFFF"/>
                </a:solidFill>
                <a:latin typeface="Poppins Medium Bold"/>
              </a:rPr>
              <a:t>Parte Practica</a:t>
            </a:r>
          </a:p>
        </p:txBody>
      </p:sp>
      <p:pic>
        <p:nvPicPr>
          <p:cNvPr name="Picture 3" id="3"/>
          <p:cNvPicPr>
            <a:picLocks noChangeAspect="true"/>
          </p:cNvPicPr>
          <p:nvPr/>
        </p:nvPicPr>
        <p:blipFill>
          <a:blip r:embed="rId2"/>
          <a:srcRect l="0" t="0" r="0" b="0"/>
          <a:stretch>
            <a:fillRect/>
          </a:stretch>
        </p:blipFill>
        <p:spPr>
          <a:xfrm flipH="false" flipV="false" rot="0">
            <a:off x="14151145" y="1586292"/>
            <a:ext cx="1901285" cy="6700564"/>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0">
            <a:off x="1753927" y="1793218"/>
            <a:ext cx="1901285" cy="6700564"/>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srcRect l="0" t="3440" r="0" b="2324"/>
          <a:stretch>
            <a:fillRect/>
          </a:stretch>
        </p:blipFill>
        <p:spPr>
          <a:xfrm flipH="false" flipV="false" rot="0">
            <a:off x="7714967" y="3721607"/>
            <a:ext cx="10336546" cy="5536693"/>
          </a:xfrm>
          <a:prstGeom prst="rect">
            <a:avLst/>
          </a:prstGeom>
        </p:spPr>
      </p:pic>
      <p:sp>
        <p:nvSpPr>
          <p:cNvPr name="TextBox 4" id="4"/>
          <p:cNvSpPr txBox="true"/>
          <p:nvPr/>
        </p:nvSpPr>
        <p:spPr>
          <a:xfrm rot="0">
            <a:off x="1112373" y="696639"/>
            <a:ext cx="16063253" cy="1856456"/>
          </a:xfrm>
          <a:prstGeom prst="rect">
            <a:avLst/>
          </a:prstGeom>
        </p:spPr>
        <p:txBody>
          <a:bodyPr anchor="t" rtlCol="false" tIns="0" lIns="0" bIns="0" rIns="0">
            <a:spAutoFit/>
          </a:bodyPr>
          <a:lstStyle/>
          <a:p>
            <a:pPr algn="ctr">
              <a:lnSpc>
                <a:spcPts val="7346"/>
              </a:lnSpc>
            </a:pPr>
            <a:r>
              <a:rPr lang="en-US" sz="6121">
                <a:solidFill>
                  <a:srgbClr val="FFFFFF"/>
                </a:solidFill>
                <a:latin typeface="Poppins Medium Bold"/>
              </a:rPr>
              <a:t>11. Crear las clases necesarias para la PILA DE CLIENTES.</a:t>
            </a:r>
          </a:p>
        </p:txBody>
      </p:sp>
      <p:sp>
        <p:nvSpPr>
          <p:cNvPr name="TextBox 5" id="5"/>
          <p:cNvSpPr txBox="true"/>
          <p:nvPr/>
        </p:nvSpPr>
        <p:spPr>
          <a:xfrm rot="0">
            <a:off x="644409" y="3178119"/>
            <a:ext cx="6682024" cy="4218953"/>
          </a:xfrm>
          <a:prstGeom prst="rect">
            <a:avLst/>
          </a:prstGeom>
        </p:spPr>
        <p:txBody>
          <a:bodyPr anchor="t" rtlCol="false" tIns="0" lIns="0" bIns="0" rIns="0">
            <a:spAutoFit/>
          </a:bodyPr>
          <a:lstStyle/>
          <a:p>
            <a:pPr algn="just">
              <a:lnSpc>
                <a:spcPts val="4768"/>
              </a:lnSpc>
            </a:pPr>
            <a:r>
              <a:rPr lang="en-US" sz="3405">
                <a:solidFill>
                  <a:srgbClr val="FFFFFF"/>
                </a:solidFill>
                <a:ea typeface="Poppins Light"/>
              </a:rPr>
              <a:t>○ Crear la clase Cliente</a:t>
            </a:r>
          </a:p>
          <a:p>
            <a:pPr algn="just">
              <a:lnSpc>
                <a:spcPts val="4768"/>
              </a:lnSpc>
            </a:pPr>
            <a:r>
              <a:rPr lang="en-US" sz="3405">
                <a:solidFill>
                  <a:srgbClr val="FFFFFF"/>
                </a:solidFill>
                <a:ea typeface="Poppins Light"/>
              </a:rPr>
              <a:t>○ Crear la clase PilaCliente</a:t>
            </a:r>
          </a:p>
          <a:p>
            <a:pPr algn="just">
              <a:lnSpc>
                <a:spcPts val="4768"/>
              </a:lnSpc>
            </a:pPr>
            <a:r>
              <a:rPr lang="en-US" sz="3405">
                <a:solidFill>
                  <a:srgbClr val="FFFFFF"/>
                </a:solidFill>
                <a:ea typeface="Poppins Light"/>
              </a:rPr>
              <a:t>○ Crear la clase Main.</a:t>
            </a:r>
          </a:p>
          <a:p>
            <a:pPr algn="just">
              <a:lnSpc>
                <a:spcPts val="4768"/>
              </a:lnSpc>
            </a:pPr>
            <a:r>
              <a:rPr lang="en-US" sz="3405">
                <a:solidFill>
                  <a:srgbClr val="FFFFFF"/>
                </a:solidFill>
                <a:ea typeface="Poppins Light"/>
              </a:rPr>
              <a:t>○ Crear un paquete de nombre PilaDeClientes (todas las clases deberán de estar</a:t>
            </a:r>
          </a:p>
          <a:p>
            <a:pPr algn="just">
              <a:lnSpc>
                <a:spcPts val="4768"/>
              </a:lnSpc>
            </a:pPr>
            <a:r>
              <a:rPr lang="en-US" sz="3405">
                <a:solidFill>
                  <a:srgbClr val="FFFFFF"/>
                </a:solidFill>
                <a:latin typeface="Poppins Light"/>
              </a:rPr>
              <a:t>dentro de este paquete)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sp>
        <p:nvSpPr>
          <p:cNvPr name="TextBox 3" id="3"/>
          <p:cNvSpPr txBox="true"/>
          <p:nvPr/>
        </p:nvSpPr>
        <p:spPr>
          <a:xfrm rot="0">
            <a:off x="1580466" y="1028700"/>
            <a:ext cx="15944881" cy="2046619"/>
          </a:xfrm>
          <a:prstGeom prst="rect">
            <a:avLst/>
          </a:prstGeom>
        </p:spPr>
        <p:txBody>
          <a:bodyPr anchor="t" rtlCol="false" tIns="0" lIns="0" bIns="0" rIns="0">
            <a:spAutoFit/>
          </a:bodyPr>
          <a:lstStyle/>
          <a:p>
            <a:pPr algn="ctr">
              <a:lnSpc>
                <a:spcPts val="8057"/>
              </a:lnSpc>
            </a:pPr>
            <a:r>
              <a:rPr lang="en-US" sz="6714">
                <a:solidFill>
                  <a:srgbClr val="FFFFFF"/>
                </a:solidFill>
                <a:latin typeface="Poppins Medium Bold"/>
              </a:rPr>
              <a:t>12.Determinar cuántos CLIENTES son mayores de 20 años.</a:t>
            </a:r>
          </a:p>
        </p:txBody>
      </p:sp>
      <p:sp>
        <p:nvSpPr>
          <p:cNvPr name="TextBox 4" id="4"/>
          <p:cNvSpPr txBox="true"/>
          <p:nvPr/>
        </p:nvSpPr>
        <p:spPr>
          <a:xfrm rot="0">
            <a:off x="1988274" y="3631660"/>
            <a:ext cx="14311452" cy="5842465"/>
          </a:xfrm>
          <a:prstGeom prst="rect">
            <a:avLst/>
          </a:prstGeom>
        </p:spPr>
        <p:txBody>
          <a:bodyPr anchor="t" rtlCol="false" tIns="0" lIns="0" bIns="0" rIns="0">
            <a:spAutoFit/>
          </a:bodyPr>
          <a:lstStyle/>
          <a:p>
            <a:pPr>
              <a:lnSpc>
                <a:spcPts val="6624"/>
              </a:lnSpc>
            </a:pPr>
            <a:r>
              <a:rPr lang="en-US" sz="4731">
                <a:solidFill>
                  <a:srgbClr val="FFFFFF"/>
                </a:solidFill>
                <a:ea typeface="Poppins Light"/>
              </a:rPr>
              <a:t>○ El método deberá llamarse mayoresCiertaEdad(Pila, edadMayor)</a:t>
            </a:r>
          </a:p>
          <a:p>
            <a:pPr algn="just">
              <a:lnSpc>
                <a:spcPts val="6624"/>
              </a:lnSpc>
            </a:pPr>
            <a:r>
              <a:rPr lang="en-US" sz="4731">
                <a:solidFill>
                  <a:srgbClr val="FFFFFF"/>
                </a:solidFill>
                <a:ea typeface="Poppins Light"/>
              </a:rPr>
              <a:t>○ El método debe ser creado en la clase MAIN como un método estático.</a:t>
            </a:r>
          </a:p>
          <a:p>
            <a:pPr algn="just">
              <a:lnSpc>
                <a:spcPts val="6624"/>
              </a:lnSpc>
            </a:pPr>
            <a:r>
              <a:rPr lang="en-US" sz="4731">
                <a:solidFill>
                  <a:srgbClr val="FFFFFF"/>
                </a:solidFill>
                <a:ea typeface="Poppins Light"/>
              </a:rPr>
              <a:t>○ El método recibe 2 parámetros</a:t>
            </a:r>
          </a:p>
          <a:p>
            <a:pPr algn="just">
              <a:lnSpc>
                <a:spcPts val="6624"/>
              </a:lnSpc>
            </a:pPr>
            <a:r>
              <a:rPr lang="en-US" sz="4731">
                <a:solidFill>
                  <a:srgbClr val="FFFFFF"/>
                </a:solidFill>
                <a:ea typeface="Poppins Light"/>
              </a:rPr>
              <a:t>■ La Pila de Clientes</a:t>
            </a:r>
          </a:p>
          <a:p>
            <a:pPr algn="just">
              <a:lnSpc>
                <a:spcPts val="6624"/>
              </a:lnSpc>
            </a:pPr>
            <a:r>
              <a:rPr lang="en-US" sz="4731">
                <a:solidFill>
                  <a:srgbClr val="FFFFFF"/>
                </a:solidFill>
                <a:ea typeface="Poppins Light"/>
              </a:rPr>
              <a:t>■ El valor de la edad.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489542" y="3110352"/>
            <a:ext cx="8236291" cy="6218013"/>
          </a:xfrm>
          <a:prstGeom prst="rect">
            <a:avLst/>
          </a:prstGeom>
        </p:spPr>
      </p:pic>
      <p:sp>
        <p:nvSpPr>
          <p:cNvPr name="TextBox 4" id="4"/>
          <p:cNvSpPr txBox="true"/>
          <p:nvPr/>
        </p:nvSpPr>
        <p:spPr>
          <a:xfrm rot="0">
            <a:off x="1028700" y="1028700"/>
            <a:ext cx="13187634" cy="1843583"/>
          </a:xfrm>
          <a:prstGeom prst="rect">
            <a:avLst/>
          </a:prstGeom>
        </p:spPr>
        <p:txBody>
          <a:bodyPr anchor="t" rtlCol="false" tIns="0" lIns="0" bIns="0" rIns="0">
            <a:spAutoFit/>
          </a:bodyPr>
          <a:lstStyle/>
          <a:p>
            <a:pPr algn="ctr">
              <a:lnSpc>
                <a:spcPts val="7258"/>
              </a:lnSpc>
            </a:pPr>
            <a:r>
              <a:rPr lang="en-US" sz="6048">
                <a:solidFill>
                  <a:srgbClr val="FFFFFF"/>
                </a:solidFill>
                <a:latin typeface="Poppins Medium Bold"/>
              </a:rPr>
              <a:t>13.Mover el k-ésimo elemento al final de la pila.</a:t>
            </a:r>
          </a:p>
        </p:txBody>
      </p:sp>
      <p:sp>
        <p:nvSpPr>
          <p:cNvPr name="TextBox 5" id="5"/>
          <p:cNvSpPr txBox="true"/>
          <p:nvPr/>
        </p:nvSpPr>
        <p:spPr>
          <a:xfrm rot="0">
            <a:off x="1028700" y="3268830"/>
            <a:ext cx="7914628" cy="6211082"/>
          </a:xfrm>
          <a:prstGeom prst="rect">
            <a:avLst/>
          </a:prstGeom>
        </p:spPr>
        <p:txBody>
          <a:bodyPr anchor="t" rtlCol="false" tIns="0" lIns="0" bIns="0" rIns="0">
            <a:spAutoFit/>
          </a:bodyPr>
          <a:lstStyle/>
          <a:p>
            <a:pPr>
              <a:lnSpc>
                <a:spcPts val="4938"/>
              </a:lnSpc>
            </a:pPr>
            <a:r>
              <a:rPr lang="en-US" sz="3527">
                <a:solidFill>
                  <a:srgbClr val="FFFFFF"/>
                </a:solidFill>
                <a:ea typeface="Poppins Light"/>
              </a:rPr>
              <a:t>○ El método deberá llamarse kEsimoPosicion(Pila, valorTope)</a:t>
            </a:r>
          </a:p>
          <a:p>
            <a:pPr>
              <a:lnSpc>
                <a:spcPts val="4938"/>
              </a:lnSpc>
            </a:pPr>
            <a:r>
              <a:rPr lang="en-US" sz="3527">
                <a:solidFill>
                  <a:srgbClr val="FFFFFF"/>
                </a:solidFill>
                <a:ea typeface="Poppins Light"/>
              </a:rPr>
              <a:t>○ El método debe ser creado en la clase MAIN como un método estático.</a:t>
            </a:r>
          </a:p>
          <a:p>
            <a:pPr>
              <a:lnSpc>
                <a:spcPts val="4938"/>
              </a:lnSpc>
            </a:pPr>
            <a:r>
              <a:rPr lang="en-US" sz="3527">
                <a:solidFill>
                  <a:srgbClr val="FFFFFF"/>
                </a:solidFill>
                <a:ea typeface="Poppins Light"/>
              </a:rPr>
              <a:t>○ El método recibe 2 parámetros</a:t>
            </a:r>
          </a:p>
          <a:p>
            <a:pPr>
              <a:lnSpc>
                <a:spcPts val="4938"/>
              </a:lnSpc>
            </a:pPr>
            <a:r>
              <a:rPr lang="en-US" sz="3527">
                <a:solidFill>
                  <a:srgbClr val="FFFFFF"/>
                </a:solidFill>
                <a:ea typeface="Poppins Light"/>
              </a:rPr>
              <a:t>■ La Pila de Clientes</a:t>
            </a:r>
          </a:p>
          <a:p>
            <a:pPr>
              <a:lnSpc>
                <a:spcPts val="4938"/>
              </a:lnSpc>
            </a:pPr>
            <a:r>
              <a:rPr lang="en-US" sz="3527">
                <a:solidFill>
                  <a:srgbClr val="FFFFFF"/>
                </a:solidFill>
                <a:ea typeface="Poppins Light"/>
              </a:rPr>
              <a:t>■ El valor(int) de la posición que moverá al final de la pila.</a:t>
            </a:r>
          </a:p>
          <a:p>
            <a:pPr>
              <a:lnSpc>
                <a:spcPts val="4938"/>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870913" y="3241744"/>
            <a:ext cx="4387381" cy="6428202"/>
          </a:xfrm>
          <a:prstGeom prst="rect">
            <a:avLst/>
          </a:prstGeom>
        </p:spPr>
      </p:pic>
      <p:sp>
        <p:nvSpPr>
          <p:cNvPr name="TextBox 4" id="4"/>
          <p:cNvSpPr txBox="true"/>
          <p:nvPr/>
        </p:nvSpPr>
        <p:spPr>
          <a:xfrm rot="0">
            <a:off x="1028700" y="1028700"/>
            <a:ext cx="13187634" cy="1843583"/>
          </a:xfrm>
          <a:prstGeom prst="rect">
            <a:avLst/>
          </a:prstGeom>
        </p:spPr>
        <p:txBody>
          <a:bodyPr anchor="t" rtlCol="false" tIns="0" lIns="0" bIns="0" rIns="0">
            <a:spAutoFit/>
          </a:bodyPr>
          <a:lstStyle/>
          <a:p>
            <a:pPr algn="ctr">
              <a:lnSpc>
                <a:spcPts val="7258"/>
              </a:lnSpc>
            </a:pPr>
            <a:r>
              <a:rPr lang="en-US" sz="6048">
                <a:solidFill>
                  <a:srgbClr val="FFFFFF"/>
                </a:solidFill>
                <a:latin typeface="Poppins Medium Bold"/>
              </a:rPr>
              <a:t>14.Cambiar la dirección de algunos CLIENTES de la PILA.</a:t>
            </a:r>
          </a:p>
        </p:txBody>
      </p:sp>
      <p:sp>
        <p:nvSpPr>
          <p:cNvPr name="TextBox 5" id="5"/>
          <p:cNvSpPr txBox="true"/>
          <p:nvPr/>
        </p:nvSpPr>
        <p:spPr>
          <a:xfrm rot="0">
            <a:off x="8005059" y="2943467"/>
            <a:ext cx="9875071" cy="6939030"/>
          </a:xfrm>
          <a:prstGeom prst="rect">
            <a:avLst/>
          </a:prstGeom>
        </p:spPr>
        <p:txBody>
          <a:bodyPr anchor="t" rtlCol="false" tIns="0" lIns="0" bIns="0" rIns="0">
            <a:spAutoFit/>
          </a:bodyPr>
          <a:lstStyle/>
          <a:p>
            <a:pPr>
              <a:lnSpc>
                <a:spcPts val="5508"/>
              </a:lnSpc>
            </a:pPr>
            <a:r>
              <a:rPr lang="en-US" sz="3934">
                <a:solidFill>
                  <a:srgbClr val="FFFFFF"/>
                </a:solidFill>
                <a:ea typeface="Poppins Light"/>
              </a:rPr>
              <a:t>○ El método deberá llamarse asignaDireccion(Pila, nuevaDireccion)</a:t>
            </a:r>
          </a:p>
          <a:p>
            <a:pPr>
              <a:lnSpc>
                <a:spcPts val="5508"/>
              </a:lnSpc>
            </a:pPr>
            <a:r>
              <a:rPr lang="en-US" sz="3934">
                <a:solidFill>
                  <a:srgbClr val="FFFFFF"/>
                </a:solidFill>
                <a:ea typeface="Poppins Light"/>
              </a:rPr>
              <a:t>○ El método debe ser creado en la clase MAIN como un método estático.</a:t>
            </a:r>
          </a:p>
          <a:p>
            <a:pPr>
              <a:lnSpc>
                <a:spcPts val="5508"/>
              </a:lnSpc>
            </a:pPr>
            <a:r>
              <a:rPr lang="en-US" sz="3934">
                <a:solidFill>
                  <a:srgbClr val="FFFFFF"/>
                </a:solidFill>
                <a:ea typeface="Poppins Light"/>
              </a:rPr>
              <a:t>○ El método recibe 2 parámetros</a:t>
            </a:r>
          </a:p>
          <a:p>
            <a:pPr>
              <a:lnSpc>
                <a:spcPts val="5508"/>
              </a:lnSpc>
            </a:pPr>
            <a:r>
              <a:rPr lang="en-US" sz="3934">
                <a:solidFill>
                  <a:srgbClr val="FFFFFF"/>
                </a:solidFill>
                <a:ea typeface="Poppins Light"/>
              </a:rPr>
              <a:t>■ La Pila de Clientes</a:t>
            </a:r>
          </a:p>
          <a:p>
            <a:pPr>
              <a:lnSpc>
                <a:spcPts val="5508"/>
              </a:lnSpc>
            </a:pPr>
            <a:r>
              <a:rPr lang="en-US" sz="3934">
                <a:solidFill>
                  <a:srgbClr val="FFFFFF"/>
                </a:solidFill>
                <a:ea typeface="Poppins Light"/>
              </a:rPr>
              <a:t>■ El valor(String) de la nueva dirección.</a:t>
            </a:r>
          </a:p>
          <a:p>
            <a:pPr>
              <a:lnSpc>
                <a:spcPts val="5508"/>
              </a:lnSpc>
            </a:pPr>
            <a:r>
              <a:rPr lang="en-US" sz="3934">
                <a:solidFill>
                  <a:srgbClr val="FFFFFF"/>
                </a:solidFill>
                <a:ea typeface="Poppins Light"/>
              </a:rPr>
              <a:t>○ Cambiar la dirección del cliente siempre y cuando el género sea FEMENINO.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4374026" y="2783684"/>
            <a:ext cx="9539948" cy="4305781"/>
          </a:xfrm>
          <a:prstGeom prst="rect">
            <a:avLst/>
          </a:prstGeom>
        </p:spPr>
        <p:txBody>
          <a:bodyPr anchor="t" rtlCol="false" tIns="0" lIns="0" bIns="0" rIns="0">
            <a:spAutoFit/>
          </a:bodyPr>
          <a:lstStyle/>
          <a:p>
            <a:pPr algn="ctr">
              <a:lnSpc>
                <a:spcPts val="16951"/>
              </a:lnSpc>
            </a:pPr>
            <a:r>
              <a:rPr lang="en-US" sz="14126">
                <a:solidFill>
                  <a:srgbClr val="FFFFFF"/>
                </a:solidFill>
                <a:latin typeface="Poppins Medium Bold"/>
              </a:rPr>
              <a:t>Preguntas teoricas</a:t>
            </a:r>
          </a:p>
        </p:txBody>
      </p:sp>
      <p:pic>
        <p:nvPicPr>
          <p:cNvPr name="Picture 3" id="3"/>
          <p:cNvPicPr>
            <a:picLocks noChangeAspect="true"/>
          </p:cNvPicPr>
          <p:nvPr/>
        </p:nvPicPr>
        <p:blipFill>
          <a:blip r:embed="rId2"/>
          <a:srcRect l="0" t="0" r="0" b="0"/>
          <a:stretch>
            <a:fillRect/>
          </a:stretch>
        </p:blipFill>
        <p:spPr>
          <a:xfrm flipH="false" flipV="false" rot="0">
            <a:off x="14151145" y="1586292"/>
            <a:ext cx="1901285" cy="6700564"/>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0">
            <a:off x="1753927" y="1793218"/>
            <a:ext cx="1901285" cy="6700564"/>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28700" y="3561287"/>
            <a:ext cx="7647536" cy="5294448"/>
          </a:xfrm>
          <a:prstGeom prst="rect">
            <a:avLst/>
          </a:prstGeom>
        </p:spPr>
      </p:pic>
      <p:sp>
        <p:nvSpPr>
          <p:cNvPr name="TextBox 4" id="4"/>
          <p:cNvSpPr txBox="true"/>
          <p:nvPr/>
        </p:nvSpPr>
        <p:spPr>
          <a:xfrm rot="0">
            <a:off x="0" y="1028700"/>
            <a:ext cx="13187634" cy="921791"/>
          </a:xfrm>
          <a:prstGeom prst="rect">
            <a:avLst/>
          </a:prstGeom>
        </p:spPr>
        <p:txBody>
          <a:bodyPr anchor="t" rtlCol="false" tIns="0" lIns="0" bIns="0" rIns="0">
            <a:spAutoFit/>
          </a:bodyPr>
          <a:lstStyle/>
          <a:p>
            <a:pPr algn="ctr">
              <a:lnSpc>
                <a:spcPts val="7258"/>
              </a:lnSpc>
            </a:pPr>
            <a:r>
              <a:rPr lang="en-US" sz="6048">
                <a:solidFill>
                  <a:srgbClr val="FFFFFF"/>
                </a:solidFill>
                <a:latin typeface="Poppins Medium Bold"/>
              </a:rPr>
              <a:t>15.Mover ÍTEMS de la PILA.</a:t>
            </a:r>
          </a:p>
        </p:txBody>
      </p:sp>
      <p:sp>
        <p:nvSpPr>
          <p:cNvPr name="TextBox 5" id="5"/>
          <p:cNvSpPr txBox="true"/>
          <p:nvPr/>
        </p:nvSpPr>
        <p:spPr>
          <a:xfrm rot="0">
            <a:off x="9144000" y="2170285"/>
            <a:ext cx="8870002" cy="7634355"/>
          </a:xfrm>
          <a:prstGeom prst="rect">
            <a:avLst/>
          </a:prstGeom>
        </p:spPr>
        <p:txBody>
          <a:bodyPr anchor="t" rtlCol="false" tIns="0" lIns="0" bIns="0" rIns="0">
            <a:spAutoFit/>
          </a:bodyPr>
          <a:lstStyle/>
          <a:p>
            <a:pPr>
              <a:lnSpc>
                <a:spcPts val="5508"/>
              </a:lnSpc>
            </a:pPr>
            <a:r>
              <a:rPr lang="en-US" sz="3934">
                <a:solidFill>
                  <a:srgbClr val="FFFFFF"/>
                </a:solidFill>
                <a:ea typeface="Poppins Light"/>
              </a:rPr>
              <a:t>○ El método deberá llamarse reordenaPila(Pila)</a:t>
            </a:r>
          </a:p>
          <a:p>
            <a:pPr>
              <a:lnSpc>
                <a:spcPts val="5508"/>
              </a:lnSpc>
            </a:pPr>
            <a:r>
              <a:rPr lang="en-US" sz="3934">
                <a:solidFill>
                  <a:srgbClr val="FFFFFF"/>
                </a:solidFill>
                <a:ea typeface="Poppins Light"/>
              </a:rPr>
              <a:t>○ El método debe ser creado en la clase MAIN como un método estático.</a:t>
            </a:r>
          </a:p>
          <a:p>
            <a:pPr>
              <a:lnSpc>
                <a:spcPts val="5508"/>
              </a:lnSpc>
            </a:pPr>
            <a:r>
              <a:rPr lang="en-US" sz="3934">
                <a:solidFill>
                  <a:srgbClr val="FFFFFF"/>
                </a:solidFill>
                <a:ea typeface="Poppins Light"/>
              </a:rPr>
              <a:t>○ El método recibe 1 parámetro</a:t>
            </a:r>
          </a:p>
          <a:p>
            <a:pPr>
              <a:lnSpc>
                <a:spcPts val="5508"/>
              </a:lnSpc>
            </a:pPr>
            <a:r>
              <a:rPr lang="en-US" sz="3934">
                <a:solidFill>
                  <a:srgbClr val="FFFFFF"/>
                </a:solidFill>
                <a:ea typeface="Poppins Light"/>
              </a:rPr>
              <a:t>■ La Pila de Clientes</a:t>
            </a:r>
          </a:p>
          <a:p>
            <a:pPr>
              <a:lnSpc>
                <a:spcPts val="5508"/>
              </a:lnSpc>
            </a:pPr>
            <a:r>
              <a:rPr lang="en-US" sz="3934">
                <a:solidFill>
                  <a:srgbClr val="FFFFFF"/>
                </a:solidFill>
                <a:ea typeface="Poppins Light"/>
              </a:rPr>
              <a:t>○ Mover a la base todos los clientes del género masculino y los del género</a:t>
            </a:r>
          </a:p>
          <a:p>
            <a:pPr>
              <a:lnSpc>
                <a:spcPts val="5508"/>
              </a:lnSpc>
            </a:pPr>
            <a:r>
              <a:rPr lang="en-US" sz="3934">
                <a:solidFill>
                  <a:srgbClr val="FFFFFF"/>
                </a:solidFill>
                <a:latin typeface="Poppins Light"/>
              </a:rPr>
              <a:t>femenino moverlos al final.</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4842049" y="4483432"/>
            <a:ext cx="8115300" cy="1320137"/>
          </a:xfrm>
          <a:prstGeom prst="rect">
            <a:avLst/>
          </a:prstGeom>
        </p:spPr>
        <p:txBody>
          <a:bodyPr anchor="t" rtlCol="false" tIns="0" lIns="0" bIns="0" rIns="0">
            <a:spAutoFit/>
          </a:bodyPr>
          <a:lstStyle/>
          <a:p>
            <a:pPr algn="ctr">
              <a:lnSpc>
                <a:spcPts val="10394"/>
              </a:lnSpc>
            </a:pPr>
            <a:r>
              <a:rPr lang="en-US" sz="8662">
                <a:solidFill>
                  <a:srgbClr val="FFFFFF"/>
                </a:solidFill>
                <a:latin typeface="Poppins Medium Bold"/>
              </a:rPr>
              <a:t>GRACIAS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01813" y="6059886"/>
            <a:ext cx="6433890" cy="361906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330557" y="5751997"/>
            <a:ext cx="7528606" cy="4234841"/>
          </a:xfrm>
          <a:prstGeom prst="rect">
            <a:avLst/>
          </a:prstGeom>
        </p:spPr>
      </p:pic>
      <p:sp>
        <p:nvSpPr>
          <p:cNvPr name="TextBox 4" id="4"/>
          <p:cNvSpPr txBox="true"/>
          <p:nvPr/>
        </p:nvSpPr>
        <p:spPr>
          <a:xfrm rot="0">
            <a:off x="1420863" y="3037747"/>
            <a:ext cx="15857487" cy="2252131"/>
          </a:xfrm>
          <a:prstGeom prst="rect">
            <a:avLst/>
          </a:prstGeom>
        </p:spPr>
        <p:txBody>
          <a:bodyPr anchor="t" rtlCol="false" tIns="0" lIns="0" bIns="0" rIns="0">
            <a:spAutoFit/>
          </a:bodyPr>
          <a:lstStyle/>
          <a:p>
            <a:pPr>
              <a:lnSpc>
                <a:spcPts val="4508"/>
              </a:lnSpc>
            </a:pPr>
            <a:r>
              <a:rPr lang="en-US" sz="3220">
                <a:solidFill>
                  <a:srgbClr val="FFFFFF"/>
                </a:solidFill>
                <a:latin typeface="Poppins Light"/>
              </a:rPr>
              <a:t>Son un modo de representar información en una computadora, aunque además, cuentan con un comportamiento interno. ¿Qué significa? Que se rige por determinadas reglas/restricciones que han sido dadas por la forma en que está construida internamente.</a:t>
            </a:r>
          </a:p>
        </p:txBody>
      </p:sp>
      <p:sp>
        <p:nvSpPr>
          <p:cNvPr name="TextBox 5" id="5"/>
          <p:cNvSpPr txBox="true"/>
          <p:nvPr/>
        </p:nvSpPr>
        <p:spPr>
          <a:xfrm rot="0">
            <a:off x="1401813" y="1137492"/>
            <a:ext cx="14422292" cy="1688846"/>
          </a:xfrm>
          <a:prstGeom prst="rect">
            <a:avLst/>
          </a:prstGeom>
        </p:spPr>
        <p:txBody>
          <a:bodyPr anchor="t" rtlCol="false" tIns="0" lIns="0" bIns="0" rIns="0">
            <a:spAutoFit/>
          </a:bodyPr>
          <a:lstStyle/>
          <a:p>
            <a:pPr algn="ctr">
              <a:lnSpc>
                <a:spcPts val="6611"/>
              </a:lnSpc>
            </a:pPr>
            <a:r>
              <a:rPr lang="en-US" sz="5509">
                <a:solidFill>
                  <a:srgbClr val="FFFFFF"/>
                </a:solidFill>
                <a:latin typeface="Poppins Medium Bold"/>
              </a:rPr>
              <a:t>1. ¿A que se refiere cuando se habla de ESTRUCTURA DE DATOS?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289160" y="796748"/>
            <a:ext cx="3282359" cy="3383875"/>
          </a:xfrm>
          <a:prstGeom prst="rect">
            <a:avLst/>
          </a:prstGeom>
        </p:spPr>
      </p:pic>
      <p:sp>
        <p:nvSpPr>
          <p:cNvPr name="TextBox 3" id="3"/>
          <p:cNvSpPr txBox="true"/>
          <p:nvPr/>
        </p:nvSpPr>
        <p:spPr>
          <a:xfrm rot="0">
            <a:off x="1028700" y="796748"/>
            <a:ext cx="11792123" cy="1758443"/>
          </a:xfrm>
          <a:prstGeom prst="rect">
            <a:avLst/>
          </a:prstGeom>
        </p:spPr>
        <p:txBody>
          <a:bodyPr anchor="t" rtlCol="false" tIns="0" lIns="0" bIns="0" rIns="0">
            <a:spAutoFit/>
          </a:bodyPr>
          <a:lstStyle/>
          <a:p>
            <a:pPr>
              <a:lnSpc>
                <a:spcPts val="6942"/>
              </a:lnSpc>
            </a:pPr>
            <a:r>
              <a:rPr lang="en-US" sz="5785">
                <a:solidFill>
                  <a:srgbClr val="FFFFFF"/>
                </a:solidFill>
                <a:latin typeface="Poppins Medium Bold"/>
              </a:rPr>
              <a:t>2. ¿Cuáles son los TIPOS DE ESTRUCTURA QUE EXISTE?</a:t>
            </a:r>
          </a:p>
        </p:txBody>
      </p:sp>
      <p:sp>
        <p:nvSpPr>
          <p:cNvPr name="TextBox 4" id="4"/>
          <p:cNvSpPr txBox="true"/>
          <p:nvPr/>
        </p:nvSpPr>
        <p:spPr>
          <a:xfrm rot="0">
            <a:off x="2529975" y="3964615"/>
            <a:ext cx="9134090" cy="2184604"/>
          </a:xfrm>
          <a:prstGeom prst="rect">
            <a:avLst/>
          </a:prstGeom>
        </p:spPr>
        <p:txBody>
          <a:bodyPr anchor="t" rtlCol="false" tIns="0" lIns="0" bIns="0" rIns="0">
            <a:spAutoFit/>
          </a:bodyPr>
          <a:lstStyle/>
          <a:p>
            <a:pPr marL="669754" indent="-334877" lvl="1">
              <a:lnSpc>
                <a:spcPts val="4343"/>
              </a:lnSpc>
              <a:buFont typeface="Arial"/>
              <a:buChar char="•"/>
            </a:pPr>
            <a:r>
              <a:rPr lang="en-US" sz="3102">
                <a:solidFill>
                  <a:srgbClr val="FFFFFF"/>
                </a:solidFill>
                <a:latin typeface="Poppins Light"/>
              </a:rPr>
              <a:t>Arrays</a:t>
            </a:r>
          </a:p>
          <a:p>
            <a:pPr marL="669754" indent="-334877" lvl="1">
              <a:lnSpc>
                <a:spcPts val="4343"/>
              </a:lnSpc>
              <a:buFont typeface="Arial"/>
              <a:buChar char="•"/>
            </a:pPr>
            <a:r>
              <a:rPr lang="en-US" sz="3102">
                <a:solidFill>
                  <a:srgbClr val="FFFFFF"/>
                </a:solidFill>
                <a:latin typeface="Poppins Light"/>
              </a:rPr>
              <a:t>Matrices</a:t>
            </a:r>
          </a:p>
          <a:p>
            <a:pPr marL="669754" indent="-334877" lvl="1">
              <a:lnSpc>
                <a:spcPts val="4343"/>
              </a:lnSpc>
              <a:buFont typeface="Arial"/>
              <a:buChar char="•"/>
            </a:pPr>
            <a:r>
              <a:rPr lang="en-US" sz="3102">
                <a:solidFill>
                  <a:srgbClr val="FFFFFF"/>
                </a:solidFill>
                <a:latin typeface="Poppins Light"/>
              </a:rPr>
              <a:t>Enumeraciones</a:t>
            </a:r>
          </a:p>
          <a:p>
            <a:pPr>
              <a:lnSpc>
                <a:spcPts val="4343"/>
              </a:lnSpc>
            </a:pPr>
          </a:p>
        </p:txBody>
      </p:sp>
      <p:sp>
        <p:nvSpPr>
          <p:cNvPr name="TextBox 5" id="5"/>
          <p:cNvSpPr txBox="true"/>
          <p:nvPr/>
        </p:nvSpPr>
        <p:spPr>
          <a:xfrm rot="0">
            <a:off x="1200959" y="2847269"/>
            <a:ext cx="11792123" cy="879221"/>
          </a:xfrm>
          <a:prstGeom prst="rect">
            <a:avLst/>
          </a:prstGeom>
        </p:spPr>
        <p:txBody>
          <a:bodyPr anchor="t" rtlCol="false" tIns="0" lIns="0" bIns="0" rIns="0">
            <a:spAutoFit/>
          </a:bodyPr>
          <a:lstStyle/>
          <a:p>
            <a:pPr>
              <a:lnSpc>
                <a:spcPts val="6942"/>
              </a:lnSpc>
            </a:pPr>
            <a:r>
              <a:rPr lang="en-US" sz="5785">
                <a:solidFill>
                  <a:srgbClr val="FFFFFF"/>
                </a:solidFill>
                <a:latin typeface="Poppins Medium Bold"/>
              </a:rPr>
              <a:t>Estructura de dato estática:</a:t>
            </a:r>
          </a:p>
        </p:txBody>
      </p:sp>
      <p:sp>
        <p:nvSpPr>
          <p:cNvPr name="TextBox 6" id="6"/>
          <p:cNvSpPr txBox="true"/>
          <p:nvPr/>
        </p:nvSpPr>
        <p:spPr>
          <a:xfrm rot="0">
            <a:off x="1028700" y="5918701"/>
            <a:ext cx="11792123" cy="879221"/>
          </a:xfrm>
          <a:prstGeom prst="rect">
            <a:avLst/>
          </a:prstGeom>
        </p:spPr>
        <p:txBody>
          <a:bodyPr anchor="t" rtlCol="false" tIns="0" lIns="0" bIns="0" rIns="0">
            <a:spAutoFit/>
          </a:bodyPr>
          <a:lstStyle/>
          <a:p>
            <a:pPr>
              <a:lnSpc>
                <a:spcPts val="6942"/>
              </a:lnSpc>
            </a:pPr>
            <a:r>
              <a:rPr lang="en-US" sz="5785">
                <a:solidFill>
                  <a:srgbClr val="FFFFFF"/>
                </a:solidFill>
                <a:latin typeface="Poppins Medium Bold"/>
              </a:rPr>
              <a:t>Estructura de dato dinámica:</a:t>
            </a:r>
          </a:p>
        </p:txBody>
      </p:sp>
      <p:sp>
        <p:nvSpPr>
          <p:cNvPr name="TextBox 7" id="7"/>
          <p:cNvSpPr txBox="true"/>
          <p:nvPr/>
        </p:nvSpPr>
        <p:spPr>
          <a:xfrm rot="0">
            <a:off x="2121941" y="7206370"/>
            <a:ext cx="11792123" cy="879221"/>
          </a:xfrm>
          <a:prstGeom prst="rect">
            <a:avLst/>
          </a:prstGeom>
        </p:spPr>
        <p:txBody>
          <a:bodyPr anchor="t" rtlCol="false" tIns="0" lIns="0" bIns="0" rIns="0">
            <a:spAutoFit/>
          </a:bodyPr>
          <a:lstStyle/>
          <a:p>
            <a:pPr>
              <a:lnSpc>
                <a:spcPts val="6942"/>
              </a:lnSpc>
            </a:pPr>
            <a:r>
              <a:rPr lang="en-US" sz="5785">
                <a:solidFill>
                  <a:srgbClr val="FFFFFF"/>
                </a:solidFill>
                <a:latin typeface="Poppins Medium Bold"/>
              </a:rPr>
              <a:t>Lineales</a:t>
            </a:r>
          </a:p>
        </p:txBody>
      </p:sp>
      <p:sp>
        <p:nvSpPr>
          <p:cNvPr name="TextBox 8" id="8"/>
          <p:cNvSpPr txBox="true"/>
          <p:nvPr/>
        </p:nvSpPr>
        <p:spPr>
          <a:xfrm rot="0">
            <a:off x="2121941" y="8379079"/>
            <a:ext cx="11792123" cy="879221"/>
          </a:xfrm>
          <a:prstGeom prst="rect">
            <a:avLst/>
          </a:prstGeom>
        </p:spPr>
        <p:txBody>
          <a:bodyPr anchor="t" rtlCol="false" tIns="0" lIns="0" bIns="0" rIns="0">
            <a:spAutoFit/>
          </a:bodyPr>
          <a:lstStyle/>
          <a:p>
            <a:pPr>
              <a:lnSpc>
                <a:spcPts val="6942"/>
              </a:lnSpc>
            </a:pPr>
            <a:r>
              <a:rPr lang="en-US" sz="5785">
                <a:solidFill>
                  <a:srgbClr val="FFFFFF"/>
                </a:solidFill>
                <a:latin typeface="Poppins Medium Bold"/>
              </a:rPr>
              <a:t>No lineales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909" r="0" b="909"/>
          <a:stretch>
            <a:fillRect/>
          </a:stretch>
        </p:blipFill>
        <p:spPr>
          <a:xfrm flipH="false" flipV="false" rot="0">
            <a:off x="7526857" y="1436377"/>
            <a:ext cx="9616294" cy="259076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875782" y="5059162"/>
            <a:ext cx="6931329" cy="4199138"/>
          </a:xfrm>
          <a:prstGeom prst="rect">
            <a:avLst/>
          </a:prstGeom>
        </p:spPr>
      </p:pic>
      <p:sp>
        <p:nvSpPr>
          <p:cNvPr name="TextBox 4" id="4"/>
          <p:cNvSpPr txBox="true"/>
          <p:nvPr/>
        </p:nvSpPr>
        <p:spPr>
          <a:xfrm rot="0">
            <a:off x="1683124" y="1436377"/>
            <a:ext cx="4423248" cy="946934"/>
          </a:xfrm>
          <a:prstGeom prst="rect">
            <a:avLst/>
          </a:prstGeom>
        </p:spPr>
        <p:txBody>
          <a:bodyPr anchor="t" rtlCol="false" tIns="0" lIns="0" bIns="0" rIns="0">
            <a:spAutoFit/>
          </a:bodyPr>
          <a:lstStyle/>
          <a:p>
            <a:pPr>
              <a:lnSpc>
                <a:spcPts val="7477"/>
              </a:lnSpc>
            </a:pPr>
            <a:r>
              <a:rPr lang="en-US" sz="6231">
                <a:solidFill>
                  <a:srgbClr val="FFFFFF"/>
                </a:solidFill>
                <a:latin typeface="Poppins Medium Bold"/>
              </a:rPr>
              <a:t>Lineales:</a:t>
            </a:r>
          </a:p>
        </p:txBody>
      </p:sp>
      <p:sp>
        <p:nvSpPr>
          <p:cNvPr name="TextBox 5" id="5"/>
          <p:cNvSpPr txBox="true"/>
          <p:nvPr/>
        </p:nvSpPr>
        <p:spPr>
          <a:xfrm rot="0">
            <a:off x="1683124" y="5159298"/>
            <a:ext cx="5191830" cy="946934"/>
          </a:xfrm>
          <a:prstGeom prst="rect">
            <a:avLst/>
          </a:prstGeom>
        </p:spPr>
        <p:txBody>
          <a:bodyPr anchor="t" rtlCol="false" tIns="0" lIns="0" bIns="0" rIns="0">
            <a:spAutoFit/>
          </a:bodyPr>
          <a:lstStyle/>
          <a:p>
            <a:pPr>
              <a:lnSpc>
                <a:spcPts val="7477"/>
              </a:lnSpc>
            </a:pPr>
            <a:r>
              <a:rPr lang="en-US" sz="6231">
                <a:solidFill>
                  <a:srgbClr val="FFFFFF"/>
                </a:solidFill>
                <a:latin typeface="Poppins Medium Bold"/>
              </a:rPr>
              <a:t>No lineales:</a:t>
            </a:r>
          </a:p>
        </p:txBody>
      </p:sp>
      <p:sp>
        <p:nvSpPr>
          <p:cNvPr name="TextBox 6" id="6"/>
          <p:cNvSpPr txBox="true"/>
          <p:nvPr/>
        </p:nvSpPr>
        <p:spPr>
          <a:xfrm rot="0">
            <a:off x="2307909" y="2751685"/>
            <a:ext cx="10437897" cy="1867511"/>
          </a:xfrm>
          <a:prstGeom prst="rect">
            <a:avLst/>
          </a:prstGeom>
        </p:spPr>
        <p:txBody>
          <a:bodyPr anchor="t" rtlCol="false" tIns="0" lIns="0" bIns="0" rIns="0">
            <a:spAutoFit/>
          </a:bodyPr>
          <a:lstStyle/>
          <a:p>
            <a:pPr marL="765355" indent="-382678" lvl="1">
              <a:lnSpc>
                <a:spcPts val="4962"/>
              </a:lnSpc>
              <a:buFont typeface="Arial"/>
              <a:buChar char="•"/>
            </a:pPr>
            <a:r>
              <a:rPr lang="en-US" sz="3544">
                <a:solidFill>
                  <a:srgbClr val="FFFFFF"/>
                </a:solidFill>
                <a:latin typeface="Poppins Light"/>
              </a:rPr>
              <a:t>Listas Enlazadas</a:t>
            </a:r>
          </a:p>
          <a:p>
            <a:pPr marL="765355" indent="-382678" lvl="1">
              <a:lnSpc>
                <a:spcPts val="4962"/>
              </a:lnSpc>
              <a:buFont typeface="Arial"/>
              <a:buChar char="•"/>
            </a:pPr>
            <a:r>
              <a:rPr lang="en-US" sz="3544">
                <a:solidFill>
                  <a:srgbClr val="FFFFFF"/>
                </a:solidFill>
                <a:latin typeface="Poppins Light"/>
              </a:rPr>
              <a:t>Pilas</a:t>
            </a:r>
          </a:p>
          <a:p>
            <a:pPr marL="765355" indent="-382678" lvl="1">
              <a:lnSpc>
                <a:spcPts val="4962"/>
              </a:lnSpc>
              <a:buFont typeface="Arial"/>
              <a:buChar char="•"/>
            </a:pPr>
            <a:r>
              <a:rPr lang="en-US" sz="3544">
                <a:solidFill>
                  <a:srgbClr val="FFFFFF"/>
                </a:solidFill>
                <a:latin typeface="Poppins Light"/>
              </a:rPr>
              <a:t>Colas</a:t>
            </a:r>
          </a:p>
        </p:txBody>
      </p:sp>
      <p:sp>
        <p:nvSpPr>
          <p:cNvPr name="TextBox 7" id="7"/>
          <p:cNvSpPr txBox="true"/>
          <p:nvPr/>
        </p:nvSpPr>
        <p:spPr>
          <a:xfrm rot="0">
            <a:off x="2307909" y="6579659"/>
            <a:ext cx="11135746" cy="1987909"/>
          </a:xfrm>
          <a:prstGeom prst="rect">
            <a:avLst/>
          </a:prstGeom>
        </p:spPr>
        <p:txBody>
          <a:bodyPr anchor="t" rtlCol="false" tIns="0" lIns="0" bIns="0" rIns="0">
            <a:spAutoFit/>
          </a:bodyPr>
          <a:lstStyle/>
          <a:p>
            <a:pPr marL="816525" indent="-408262" lvl="1">
              <a:lnSpc>
                <a:spcPts val="5294"/>
              </a:lnSpc>
              <a:buFont typeface="Arial"/>
              <a:buChar char="•"/>
            </a:pPr>
            <a:r>
              <a:rPr lang="en-US" sz="3781">
                <a:solidFill>
                  <a:srgbClr val="FFFFFF"/>
                </a:solidFill>
                <a:latin typeface="Poppins Light"/>
              </a:rPr>
              <a:t>Arboles</a:t>
            </a:r>
          </a:p>
          <a:p>
            <a:pPr marL="816525" indent="-408262" lvl="1">
              <a:lnSpc>
                <a:spcPts val="5294"/>
              </a:lnSpc>
              <a:buFont typeface="Arial"/>
              <a:buChar char="•"/>
            </a:pPr>
            <a:r>
              <a:rPr lang="en-US" sz="3781">
                <a:solidFill>
                  <a:srgbClr val="FFFFFF"/>
                </a:solidFill>
                <a:latin typeface="Poppins Light"/>
              </a:rPr>
              <a:t>Grafos</a:t>
            </a:r>
          </a:p>
          <a:p>
            <a:pPr>
              <a:lnSpc>
                <a:spcPts val="5294"/>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33500" y="4920320"/>
            <a:ext cx="5172523" cy="3956980"/>
          </a:xfrm>
          <a:prstGeom prst="rect">
            <a:avLst/>
          </a:prstGeom>
        </p:spPr>
      </p:pic>
      <p:sp>
        <p:nvSpPr>
          <p:cNvPr name="TextBox 3" id="3"/>
          <p:cNvSpPr txBox="true"/>
          <p:nvPr/>
        </p:nvSpPr>
        <p:spPr>
          <a:xfrm rot="0">
            <a:off x="1701916" y="1570929"/>
            <a:ext cx="14171401" cy="2524125"/>
          </a:xfrm>
          <a:prstGeom prst="rect">
            <a:avLst/>
          </a:prstGeom>
        </p:spPr>
        <p:txBody>
          <a:bodyPr anchor="t" rtlCol="false" tIns="0" lIns="0" bIns="0" rIns="0">
            <a:spAutoFit/>
          </a:bodyPr>
          <a:lstStyle/>
          <a:p>
            <a:pPr algn="ctr">
              <a:lnSpc>
                <a:spcPts val="6611"/>
              </a:lnSpc>
            </a:pPr>
            <a:r>
              <a:rPr lang="en-US" sz="5509">
                <a:solidFill>
                  <a:srgbClr val="FFFFFF"/>
                </a:solidFill>
                <a:latin typeface="Poppins Medium Bold"/>
              </a:rPr>
              <a:t>3. ¿Por qué son útiles las estructuras</a:t>
            </a:r>
          </a:p>
          <a:p>
            <a:pPr algn="ctr">
              <a:lnSpc>
                <a:spcPts val="6611"/>
              </a:lnSpc>
            </a:pPr>
            <a:r>
              <a:rPr lang="en-US" sz="5509">
                <a:solidFill>
                  <a:srgbClr val="FFFFFF"/>
                </a:solidFill>
                <a:latin typeface="Poppins Medium Bold"/>
              </a:rPr>
              <a:t>de datos?.</a:t>
            </a:r>
          </a:p>
          <a:p>
            <a:pPr>
              <a:lnSpc>
                <a:spcPts val="6611"/>
              </a:lnSpc>
            </a:pPr>
          </a:p>
        </p:txBody>
      </p:sp>
      <p:pic>
        <p:nvPicPr>
          <p:cNvPr name="Picture 4" id="4"/>
          <p:cNvPicPr>
            <a:picLocks noChangeAspect="true"/>
          </p:cNvPicPr>
          <p:nvPr/>
        </p:nvPicPr>
        <p:blipFill>
          <a:blip r:embed="rId3"/>
          <a:srcRect l="0" t="0" r="0" b="0"/>
          <a:stretch>
            <a:fillRect/>
          </a:stretch>
        </p:blipFill>
        <p:spPr>
          <a:xfrm flipH="false" flipV="false" rot="-479821">
            <a:off x="15520716" y="1619948"/>
            <a:ext cx="3477167" cy="2886049"/>
          </a:xfrm>
          <a:prstGeom prst="rect">
            <a:avLst/>
          </a:prstGeom>
        </p:spPr>
      </p:pic>
      <p:sp>
        <p:nvSpPr>
          <p:cNvPr name="TextBox 5" id="5"/>
          <p:cNvSpPr txBox="true"/>
          <p:nvPr/>
        </p:nvSpPr>
        <p:spPr>
          <a:xfrm rot="0">
            <a:off x="4223521" y="4305902"/>
            <a:ext cx="11649797" cy="4900015"/>
          </a:xfrm>
          <a:prstGeom prst="rect">
            <a:avLst/>
          </a:prstGeom>
        </p:spPr>
        <p:txBody>
          <a:bodyPr anchor="t" rtlCol="false" tIns="0" lIns="0" bIns="0" rIns="0">
            <a:spAutoFit/>
          </a:bodyPr>
          <a:lstStyle/>
          <a:p>
            <a:pPr>
              <a:lnSpc>
                <a:spcPts val="5539"/>
              </a:lnSpc>
            </a:pPr>
            <a:r>
              <a:rPr lang="en-US" sz="3956">
                <a:solidFill>
                  <a:srgbClr val="FFFFFF"/>
                </a:solidFill>
                <a:latin typeface="Poppins Light"/>
              </a:rPr>
              <a:t>Te permitirá hacer software mas eficiente optimizando recursos, algo muy útil para entornos que trabajan con grandes cantidades de datos.</a:t>
            </a:r>
          </a:p>
          <a:p>
            <a:pPr>
              <a:lnSpc>
                <a:spcPts val="5539"/>
              </a:lnSpc>
            </a:pPr>
          </a:p>
          <a:p>
            <a:pPr>
              <a:lnSpc>
                <a:spcPts val="5539"/>
              </a:lnSpc>
            </a:pPr>
            <a:r>
              <a:rPr lang="en-US" sz="3956">
                <a:solidFill>
                  <a:srgbClr val="FFFFFF"/>
                </a:solidFill>
                <a:latin typeface="Poppins Light"/>
              </a:rPr>
              <a:t>Proporcionan unas series de herramientas para solucionar ciertos tipos de problemas.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6585397">
            <a:off x="832773" y="6606933"/>
            <a:ext cx="2525842" cy="2603961"/>
          </a:xfrm>
          <a:prstGeom prst="rect">
            <a:avLst/>
          </a:prstGeom>
        </p:spPr>
      </p:pic>
      <p:pic>
        <p:nvPicPr>
          <p:cNvPr name="Picture 3" id="3"/>
          <p:cNvPicPr>
            <a:picLocks noChangeAspect="true"/>
          </p:cNvPicPr>
          <p:nvPr/>
        </p:nvPicPr>
        <p:blipFill>
          <a:blip r:embed="rId3"/>
          <a:srcRect l="0" t="0" r="0" b="0"/>
          <a:stretch>
            <a:fillRect/>
          </a:stretch>
        </p:blipFill>
        <p:spPr>
          <a:xfrm flipH="true" flipV="false" rot="64222">
            <a:off x="14279129" y="1474375"/>
            <a:ext cx="3028686" cy="251380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1664874" y="5368680"/>
            <a:ext cx="3820034" cy="390607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4555536" y="5368680"/>
            <a:ext cx="4941081" cy="3873170"/>
          </a:xfrm>
          <a:prstGeom prst="rect">
            <a:avLst/>
          </a:prstGeom>
        </p:spPr>
      </p:pic>
      <p:sp>
        <p:nvSpPr>
          <p:cNvPr name="TextBox 6" id="6"/>
          <p:cNvSpPr txBox="true"/>
          <p:nvPr/>
        </p:nvSpPr>
        <p:spPr>
          <a:xfrm rot="0">
            <a:off x="-1631776" y="1017681"/>
            <a:ext cx="14171401" cy="847725"/>
          </a:xfrm>
          <a:prstGeom prst="rect">
            <a:avLst/>
          </a:prstGeom>
        </p:spPr>
        <p:txBody>
          <a:bodyPr anchor="t" rtlCol="false" tIns="0" lIns="0" bIns="0" rIns="0">
            <a:spAutoFit/>
          </a:bodyPr>
          <a:lstStyle/>
          <a:p>
            <a:pPr algn="ctr">
              <a:lnSpc>
                <a:spcPts val="6611"/>
              </a:lnSpc>
            </a:pPr>
            <a:r>
              <a:rPr lang="en-US" sz="5509">
                <a:solidFill>
                  <a:srgbClr val="FFFFFF"/>
                </a:solidFill>
                <a:latin typeface="Poppins Medium Bold"/>
              </a:rPr>
              <a:t>4. ¿Qué es una PILA?</a:t>
            </a:r>
          </a:p>
        </p:txBody>
      </p:sp>
      <p:sp>
        <p:nvSpPr>
          <p:cNvPr name="TextBox 7" id="7"/>
          <p:cNvSpPr txBox="true"/>
          <p:nvPr/>
        </p:nvSpPr>
        <p:spPr>
          <a:xfrm rot="0">
            <a:off x="1519440" y="2178647"/>
            <a:ext cx="12055451" cy="2657475"/>
          </a:xfrm>
          <a:prstGeom prst="rect">
            <a:avLst/>
          </a:prstGeom>
        </p:spPr>
        <p:txBody>
          <a:bodyPr anchor="t" rtlCol="false" tIns="0" lIns="0" bIns="0" rIns="0">
            <a:spAutoFit/>
          </a:bodyPr>
          <a:lstStyle/>
          <a:p>
            <a:pPr>
              <a:lnSpc>
                <a:spcPts val="4200"/>
              </a:lnSpc>
            </a:pPr>
            <a:r>
              <a:rPr lang="en-US" sz="3000">
                <a:solidFill>
                  <a:srgbClr val="FFFFFF"/>
                </a:solidFill>
                <a:latin typeface="Poppins Light"/>
              </a:rPr>
              <a:t>Las pilas son un tipo de listas que tienen la particularidad de sólo poder eliminar o insertar en la cima de la lista. A estas acciones se le conocen como apilar y desapilar y conlleva a que el último elemento que ingresa a la pila sea el primero en salir a lo cual se le conoce como LIFO (Last in First out).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6585397">
            <a:off x="-1886463" y="-968952"/>
            <a:ext cx="2525842" cy="2603961"/>
          </a:xfrm>
          <a:prstGeom prst="rect">
            <a:avLst/>
          </a:prstGeom>
        </p:spPr>
      </p:pic>
      <p:pic>
        <p:nvPicPr>
          <p:cNvPr name="Picture 3" id="3"/>
          <p:cNvPicPr>
            <a:picLocks noChangeAspect="true"/>
          </p:cNvPicPr>
          <p:nvPr/>
        </p:nvPicPr>
        <p:blipFill>
          <a:blip r:embed="rId3"/>
          <a:srcRect l="0" t="0" r="0" b="0"/>
          <a:stretch>
            <a:fillRect/>
          </a:stretch>
        </p:blipFill>
        <p:spPr>
          <a:xfrm flipH="true" flipV="false" rot="64222">
            <a:off x="6504627" y="9286369"/>
            <a:ext cx="3028686" cy="251380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4902362" y="5629687"/>
            <a:ext cx="8000236" cy="4332144"/>
          </a:xfrm>
          <a:prstGeom prst="rect">
            <a:avLst/>
          </a:prstGeom>
        </p:spPr>
      </p:pic>
      <p:sp>
        <p:nvSpPr>
          <p:cNvPr name="TextBox 5" id="5"/>
          <p:cNvSpPr txBox="true"/>
          <p:nvPr/>
        </p:nvSpPr>
        <p:spPr>
          <a:xfrm rot="0">
            <a:off x="1317866" y="1113988"/>
            <a:ext cx="14171401" cy="1685925"/>
          </a:xfrm>
          <a:prstGeom prst="rect">
            <a:avLst/>
          </a:prstGeom>
        </p:spPr>
        <p:txBody>
          <a:bodyPr anchor="t" rtlCol="false" tIns="0" lIns="0" bIns="0" rIns="0">
            <a:spAutoFit/>
          </a:bodyPr>
          <a:lstStyle/>
          <a:p>
            <a:pPr algn="ctr">
              <a:lnSpc>
                <a:spcPts val="6611"/>
              </a:lnSpc>
            </a:pPr>
            <a:r>
              <a:rPr lang="en-US" sz="5509">
                <a:solidFill>
                  <a:srgbClr val="FFFFFF"/>
                </a:solidFill>
                <a:latin typeface="Poppins Medium Bold"/>
              </a:rPr>
              <a:t>5. ¿Qué es STACK en JAVA, una STACK será lo mismo que una PILA?</a:t>
            </a:r>
          </a:p>
        </p:txBody>
      </p:sp>
      <p:sp>
        <p:nvSpPr>
          <p:cNvPr name="TextBox 6" id="6"/>
          <p:cNvSpPr txBox="true"/>
          <p:nvPr/>
        </p:nvSpPr>
        <p:spPr>
          <a:xfrm rot="0">
            <a:off x="1317866" y="3494750"/>
            <a:ext cx="15941434" cy="1707631"/>
          </a:xfrm>
          <a:prstGeom prst="rect">
            <a:avLst/>
          </a:prstGeom>
        </p:spPr>
        <p:txBody>
          <a:bodyPr anchor="t" rtlCol="false" tIns="0" lIns="0" bIns="0" rIns="0">
            <a:spAutoFit/>
          </a:bodyPr>
          <a:lstStyle/>
          <a:p>
            <a:pPr>
              <a:lnSpc>
                <a:spcPts val="4548"/>
              </a:lnSpc>
            </a:pPr>
            <a:r>
              <a:rPr lang="en-US" sz="3248">
                <a:solidFill>
                  <a:srgbClr val="FFFFFF"/>
                </a:solidFill>
                <a:latin typeface="Poppins Light"/>
              </a:rPr>
              <a:t>Una Stack es una lista ordenada o estructura de datos que permite almacenar y recuperar datos, siendo el modo de acceso a sus elementos de tipo LIFO (del inglés Last In, First Out, «último en entrar, primero en salir»)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656431" y="-1525681"/>
            <a:ext cx="3282359" cy="338387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719930" y="1858194"/>
            <a:ext cx="4865726" cy="4295683"/>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3602880" y="4647872"/>
            <a:ext cx="4365725" cy="5305185"/>
          </a:xfrm>
          <a:prstGeom prst="rect">
            <a:avLst/>
          </a:prstGeom>
        </p:spPr>
      </p:pic>
      <p:sp>
        <p:nvSpPr>
          <p:cNvPr name="TextBox 5" id="5"/>
          <p:cNvSpPr txBox="true"/>
          <p:nvPr/>
        </p:nvSpPr>
        <p:spPr>
          <a:xfrm rot="0">
            <a:off x="1253908" y="796748"/>
            <a:ext cx="12348972" cy="2122893"/>
          </a:xfrm>
          <a:prstGeom prst="rect">
            <a:avLst/>
          </a:prstGeom>
        </p:spPr>
        <p:txBody>
          <a:bodyPr anchor="t" rtlCol="false" tIns="0" lIns="0" bIns="0" rIns="0">
            <a:spAutoFit/>
          </a:bodyPr>
          <a:lstStyle/>
          <a:p>
            <a:pPr>
              <a:lnSpc>
                <a:spcPts val="8381"/>
              </a:lnSpc>
            </a:pPr>
            <a:r>
              <a:rPr lang="en-US" sz="6984">
                <a:solidFill>
                  <a:srgbClr val="FFFFFF"/>
                </a:solidFill>
                <a:latin typeface="Poppins Medium Bold"/>
              </a:rPr>
              <a:t>6. ¿Qué es TOPE en una PILA?</a:t>
            </a:r>
          </a:p>
        </p:txBody>
      </p:sp>
      <p:sp>
        <p:nvSpPr>
          <p:cNvPr name="TextBox 6" id="6"/>
          <p:cNvSpPr txBox="true"/>
          <p:nvPr/>
        </p:nvSpPr>
        <p:spPr>
          <a:xfrm rot="0">
            <a:off x="1028700" y="2936030"/>
            <a:ext cx="9691230" cy="7590739"/>
          </a:xfrm>
          <a:prstGeom prst="rect">
            <a:avLst/>
          </a:prstGeom>
        </p:spPr>
        <p:txBody>
          <a:bodyPr anchor="t" rtlCol="false" tIns="0" lIns="0" bIns="0" rIns="0">
            <a:spAutoFit/>
          </a:bodyPr>
          <a:lstStyle/>
          <a:p>
            <a:pPr>
              <a:lnSpc>
                <a:spcPts val="4607"/>
              </a:lnSpc>
            </a:pPr>
            <a:r>
              <a:rPr lang="en-US" sz="3291">
                <a:solidFill>
                  <a:srgbClr val="FFFFFF"/>
                </a:solidFill>
                <a:latin typeface="Poppins Light"/>
              </a:rPr>
              <a:t>Es el elemento más recientemente insertado en la pila </a:t>
            </a:r>
          </a:p>
          <a:p>
            <a:pPr>
              <a:lnSpc>
                <a:spcPts val="4607"/>
              </a:lnSpc>
            </a:pPr>
          </a:p>
          <a:p>
            <a:pPr>
              <a:lnSpc>
                <a:spcPts val="4607"/>
              </a:lnSpc>
            </a:pPr>
            <a:r>
              <a:rPr lang="en-US" sz="3291">
                <a:solidFill>
                  <a:srgbClr val="FFFFFF"/>
                </a:solidFill>
                <a:latin typeface="Poppins Light"/>
              </a:rPr>
              <a:t>Se encuentra en la cima de la misma.</a:t>
            </a:r>
          </a:p>
          <a:p>
            <a:pPr>
              <a:lnSpc>
                <a:spcPts val="4607"/>
              </a:lnSpc>
            </a:pPr>
          </a:p>
          <a:p>
            <a:pPr>
              <a:lnSpc>
                <a:spcPts val="4607"/>
              </a:lnSpc>
            </a:pPr>
            <a:r>
              <a:rPr lang="en-US" sz="3291">
                <a:solidFill>
                  <a:srgbClr val="FFFFFF"/>
                </a:solidFill>
                <a:latin typeface="Poppins Light"/>
              </a:rPr>
              <a:t>Es el único elemento que se puede eliminar de la pila en un momento dado, siguiendo el principio LIFO . </a:t>
            </a:r>
          </a:p>
          <a:p>
            <a:pPr>
              <a:lnSpc>
                <a:spcPts val="4607"/>
              </a:lnSpc>
            </a:pPr>
          </a:p>
          <a:p>
            <a:pPr>
              <a:lnSpc>
                <a:spcPts val="4607"/>
              </a:lnSpc>
            </a:pPr>
            <a:r>
              <a:rPr lang="en-US" sz="3291">
                <a:solidFill>
                  <a:srgbClr val="FFFFFF"/>
                </a:solidFill>
                <a:latin typeface="Poppins Light"/>
              </a:rPr>
              <a:t>Es el elemento que se puede acceder o modificar en cualquier momento sin afectar a los demás elementos de la pila.</a:t>
            </a:r>
          </a:p>
          <a:p>
            <a:pPr>
              <a:lnSpc>
                <a:spcPts val="4607"/>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DAFh6XT9tX0</dc:identifier>
  <dcterms:modified xsi:type="dcterms:W3CDTF">2011-08-01T06:04:30Z</dcterms:modified>
  <cp:revision>1</cp:revision>
  <dc:title>Presentación Tecnología 5G Azul Elementos 3D</dc:title>
</cp:coreProperties>
</file>